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Roboto Medium"/>
      <p:regular r:id="rId15"/>
      <p:bold r:id="rId16"/>
      <p:italic r:id="rId17"/>
      <p:boldItalic r:id="rId18"/>
    </p:embeddedFont>
    <p:embeddedFont>
      <p:font typeface="PT Sans Narrow"/>
      <p:regular r:id="rId19"/>
      <p:bold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bold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RobotoMedium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RobotoMedium-italic.fntdata"/><Relationship Id="rId16" Type="http://schemas.openxmlformats.org/officeDocument/2006/relationships/font" Target="fonts/RobotoMedium-bold.fntdata"/><Relationship Id="rId19" Type="http://schemas.openxmlformats.org/officeDocument/2006/relationships/font" Target="fonts/PTSansNarrow-regular.fntdata"/><Relationship Id="rId18" Type="http://schemas.openxmlformats.org/officeDocument/2006/relationships/font" Target="fonts/RobotoMedium-boldItalic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3"/>
          <p:cNvCxnSpPr>
            <a:stCxn id="64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5" name="Google Shape;6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66" name="Google Shape;6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1" name="Google Shape;7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5" name="Google Shape;75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6" name="Google Shape;76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" name="Google Shape;79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0" name="Google Shape;8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4" name="Google Shape;84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5" name="Google Shape;85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88" name="Google Shape;8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9" name="Google Shape;89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0" name="Google Shape;90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1" name="Google Shape;91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4" name="Google Shape;94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5" name="Google Shape;95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8" name="Google Shape;98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99" name="Google Shape;99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3" name="Google Shape;103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4" name="Google Shape;10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4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" name="Google Shape;10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0" name="Google Shape;11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1" name="Google Shape;11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2" name="Google Shape;112;p4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4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" name="Google Shape;11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16" name="Google Shape;11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1" name="Google Shape;12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45" name="Google Shape;14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46" name="Google Shape;14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50" name="Google Shape;15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1" name="Google Shape;15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55" name="Google Shape;15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6" name="Google Shape;15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7" name="Google Shape;15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8" name="Google Shape;15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9" name="Google Shape;15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0" name="Google Shape;16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8" name="Google Shape;168;p7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7"/>
          <p:cNvCxnSpPr>
            <a:stCxn id="170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1" name="Google Shape;171;p7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170" name="Google Shape;170;p7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75" name="Google Shape;175;p7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176" name="Google Shape;176;p7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0" name="Google Shape;180;p7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1" name="Google Shape;181;p7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182" name="Google Shape;182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7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5" name="Google Shape;185;p7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186" name="Google Shape;186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7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9" name="Google Shape;189;p7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190" name="Google Shape;190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7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193" name="Google Shape;193;p7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7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7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99" name="Google Shape;199;p7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00" name="Google Shape;200;p7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3" name="Google Shape;203;p8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04" name="Google Shape;204;p8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205" name="Google Shape;205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8" name="Google Shape;208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09" name="Google Shape;209;p8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210" name="Google Shape;210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4" name="Google Shape;214;p8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5" name="Google Shape;215;p8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6" name="Google Shape;216;p8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7" name="Google Shape;217;p8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18" name="Google Shape;218;p8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219" name="Google Shape;219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0" name="Google Shape;220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1" name="Google Shape;221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2" name="Google Shape;222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23" name="Google Shape;223;p8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9"/>
          <p:cNvSpPr txBox="1"/>
          <p:nvPr/>
        </p:nvSpPr>
        <p:spPr>
          <a:xfrm>
            <a:off x="188700" y="1533300"/>
            <a:ext cx="369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7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7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9" name="Google Shape;229;p9"/>
          <p:cNvSpPr txBox="1"/>
          <p:nvPr/>
        </p:nvSpPr>
        <p:spPr>
          <a:xfrm>
            <a:off x="188700" y="1859125"/>
            <a:ext cx="7408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NYC Taxi and Limousine Commission tasked Automidata with predicting fare prices. The team created the </a:t>
            </a:r>
            <a:r>
              <a:rPr b="1"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deliverable</a:t>
            </a:r>
            <a:r>
              <a:rPr b="1"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for the original ask of the client, a regression model.</a:t>
            </a:r>
            <a:endParaRPr b="1"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30" name="Google Shape;230;p9"/>
          <p:cNvGrpSpPr/>
          <p:nvPr/>
        </p:nvGrpSpPr>
        <p:grpSpPr>
          <a:xfrm>
            <a:off x="188708" y="2"/>
            <a:ext cx="7408732" cy="1436403"/>
            <a:chOff x="188695" y="665125"/>
            <a:chExt cx="5190005" cy="771306"/>
          </a:xfrm>
        </p:grpSpPr>
        <p:sp>
          <p:nvSpPr>
            <p:cNvPr id="231" name="Google Shape;231;p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Fare Price Prediction Model</a:t>
              </a:r>
              <a:endParaRPr sz="25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2" name="Google Shape;232;p9"/>
            <p:cNvSpPr txBox="1"/>
            <p:nvPr/>
          </p:nvSpPr>
          <p:spPr>
            <a:xfrm>
              <a:off x="188695" y="1036231"/>
              <a:ext cx="5190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sz="1600">
                  <a:latin typeface="Roboto Medium"/>
                  <a:ea typeface="Roboto Medium"/>
                  <a:cs typeface="Roboto Medium"/>
                  <a:sym typeface="Roboto Medium"/>
                </a:rPr>
                <a:t>Executive summary report by the Automidata Team for the New York CIty Taxi and Limousine Commission </a:t>
              </a:r>
              <a:endParaRPr sz="16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pic>
        <p:nvPicPr>
          <p:cNvPr id="233" name="Google Shape;23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7725" y="3410725"/>
            <a:ext cx="4019476" cy="2610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9"/>
          <p:cNvSpPr txBox="1"/>
          <p:nvPr/>
        </p:nvSpPr>
        <p:spPr>
          <a:xfrm>
            <a:off x="3578100" y="7799050"/>
            <a:ext cx="4019400" cy="22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Such information could be used within an app that would enable customers view their fare estimate before taking a ride.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-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Additional data could be collected and used to improve the model performance over time.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9"/>
          <p:cNvSpPr txBox="1"/>
          <p:nvPr/>
        </p:nvSpPr>
        <p:spPr>
          <a:xfrm>
            <a:off x="188700" y="4084200"/>
            <a:ext cx="3026400" cy="59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-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feature with the greatest effect on fare amount was mean duration of the ride.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-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It was observed that for every mile travelled, the fare amount was affected by an average of $ 2.00.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-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This however, is not a reliable benchmark due to correlation within some feature.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-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model provides a very good fare amount estimate that is quite reliable.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6" name="Google Shape;236;p9"/>
          <p:cNvSpPr txBox="1"/>
          <p:nvPr/>
        </p:nvSpPr>
        <p:spPr>
          <a:xfrm>
            <a:off x="3577825" y="5965575"/>
            <a:ext cx="4019400" cy="11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Model Metrics: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-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RMSE : 3.78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-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R^2 : 0.87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-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MAE : 2.13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-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MSE : 14.33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